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85" r:id="rId3"/>
    <p:sldId id="288" r:id="rId4"/>
    <p:sldId id="257" r:id="rId5"/>
    <p:sldId id="279" r:id="rId6"/>
    <p:sldId id="258" r:id="rId7"/>
    <p:sldId id="259" r:id="rId8"/>
    <p:sldId id="260" r:id="rId9"/>
    <p:sldId id="280" r:id="rId10"/>
    <p:sldId id="265" r:id="rId11"/>
    <p:sldId id="268" r:id="rId12"/>
    <p:sldId id="277" r:id="rId13"/>
    <p:sldId id="282" r:id="rId14"/>
    <p:sldId id="271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FF"/>
    <a:srgbClr val="33CCCC"/>
    <a:srgbClr val="BA9C52"/>
    <a:srgbClr val="A98863"/>
    <a:srgbClr val="FFFF66"/>
    <a:srgbClr val="080808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9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1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91AB1-6EDD-4A0B-9082-3206F654F8F9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3494"/>
            <a:ext cx="5409562" cy="4474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789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789"/>
            <a:ext cx="293057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13D68-C527-4ED5-8C94-133C0ABA25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6001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13D68-C527-4ED5-8C94-133C0ABA25A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2315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CBA-0401-474D-A034-85A0676052CC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1AA1-278D-4646-AB6F-851DB50B8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21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CBA-0401-474D-A034-85A0676052CC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1AA1-278D-4646-AB6F-851DB50B8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56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CBA-0401-474D-A034-85A0676052CC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1AA1-278D-4646-AB6F-851DB50B8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1904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CBA-0401-474D-A034-85A0676052CC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1AA1-278D-4646-AB6F-851DB50B8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55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CBA-0401-474D-A034-85A0676052CC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1AA1-278D-4646-AB6F-851DB50B8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3458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CBA-0401-474D-A034-85A0676052CC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1AA1-278D-4646-AB6F-851DB50B8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98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CBA-0401-474D-A034-85A0676052CC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1AA1-278D-4646-AB6F-851DB50B8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20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CBA-0401-474D-A034-85A0676052CC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1AA1-278D-4646-AB6F-851DB50B8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9760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CBA-0401-474D-A034-85A0676052CC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1AA1-278D-4646-AB6F-851DB50B8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15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CBA-0401-474D-A034-85A0676052CC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1AA1-278D-4646-AB6F-851DB50B8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7829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C4CBA-0401-474D-A034-85A0676052CC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21AA1-278D-4646-AB6F-851DB50B8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673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C4CBA-0401-474D-A034-85A0676052CC}" type="datetimeFigureOut">
              <a:rPr lang="ru-RU" smtClean="0"/>
              <a:pPr/>
              <a:t>21.01.2020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21AA1-278D-4646-AB6F-851DB50B8C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095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2564" y="1052736"/>
            <a:ext cx="5184576" cy="3672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158095" y="4577680"/>
            <a:ext cx="7200801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ПАМЯТКА </a:t>
            </a:r>
          </a:p>
          <a:p>
            <a:pPr lvl="0" algn="ctr">
              <a:spcBef>
                <a:spcPct val="0"/>
              </a:spcBef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ВЫПОЛНЕНИИ РАБОТ В КОЛОДЦАХ 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53680" y="5897438"/>
            <a:ext cx="8462345" cy="93610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Самое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дорогое, что есть у человека – это его жизнь. 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Охрана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труда является приоритетным направлением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обеспечению сохранения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здоровья и жизни людей. 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Диагональная полоса 4"/>
          <p:cNvSpPr/>
          <p:nvPr/>
        </p:nvSpPr>
        <p:spPr>
          <a:xfrm>
            <a:off x="0" y="0"/>
            <a:ext cx="251520" cy="1052736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38958" y="130324"/>
            <a:ext cx="6691788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Министерство труда</a:t>
            </a:r>
            <a:r>
              <a:rPr lang="ru-RU" sz="1400" smtClean="0"/>
              <a:t>, занятости и трудовых </a:t>
            </a:r>
            <a:r>
              <a:rPr lang="ru-RU" sz="1400" dirty="0" smtClean="0"/>
              <a:t>ресурсов Новосибирской области </a:t>
            </a:r>
          </a:p>
          <a:p>
            <a:pPr algn="ctr"/>
            <a:r>
              <a:rPr lang="ru-RU" sz="1400" dirty="0" smtClean="0"/>
              <a:t>Государственная инспекция труда в Новосибирской области  </a:t>
            </a:r>
          </a:p>
          <a:p>
            <a:pPr algn="ctr"/>
            <a:r>
              <a:rPr lang="ru-RU" sz="1400" dirty="0" smtClean="0"/>
              <a:t>АНО «Новосибирский областной центр охраны труда»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438426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6924">
        <p:dissolve/>
      </p:transition>
    </mc:Choice>
    <mc:Fallback>
      <p:transition spd="slow" advTm="6924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928887" y="3356992"/>
            <a:ext cx="7285177" cy="33123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специальную </a:t>
            </a:r>
            <a:r>
              <a:rPr lang="ru-RU" b="1" dirty="0"/>
              <a:t>одежду и специальную обувь;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защитные каски и жилеты </a:t>
            </a:r>
            <a:r>
              <a:rPr lang="ru-RU" dirty="0"/>
              <a:t>оранжевого цвета со </a:t>
            </a:r>
            <a:r>
              <a:rPr lang="ru-RU" dirty="0" smtClean="0"/>
              <a:t>светоотражающей </a:t>
            </a:r>
            <a:r>
              <a:rPr lang="ru-RU" dirty="0"/>
              <a:t>полосой;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кислородные изолирующие или шланговые противогазы </a:t>
            </a:r>
            <a:r>
              <a:rPr lang="ru-RU" dirty="0"/>
              <a:t>с длиной шланга на два метра больше глубины колодца, но при этом общая длина шланга не должна превышать 12 м</a:t>
            </a:r>
            <a:r>
              <a:rPr lang="ru-RU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</a:t>
            </a:r>
            <a:r>
              <a:rPr lang="ru-RU" b="1" dirty="0"/>
              <a:t>предохранительные пояса со страховочным канатом</a:t>
            </a:r>
            <a:r>
              <a:rPr lang="ru-RU" dirty="0"/>
              <a:t>, длина которого должна быть не менее чем на 2 м больше расстояния от поверхности земли до наиболее удаленного рабочего места в </a:t>
            </a:r>
            <a:r>
              <a:rPr lang="ru-RU" dirty="0" smtClean="0"/>
              <a:t>колодце.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32836" y="188640"/>
            <a:ext cx="6912768" cy="1143000"/>
          </a:xfrm>
        </p:spPr>
        <p:txBody>
          <a:bodyPr>
            <a:normAutofit/>
          </a:bodyPr>
          <a:lstStyle/>
          <a:p>
            <a:r>
              <a:rPr lang="ru-RU" sz="3000" b="1" dirty="0"/>
              <a:t>Требования </a:t>
            </a:r>
            <a:r>
              <a:rPr lang="ru-RU" sz="3000" b="1" dirty="0" smtClean="0"/>
              <a:t>охраны труда </a:t>
            </a:r>
            <a:r>
              <a:rPr lang="ru-RU" sz="3000" b="1" dirty="0"/>
              <a:t>при ремонте и эксплуатации </a:t>
            </a:r>
            <a:r>
              <a:rPr lang="ru-RU" sz="3000" b="1" dirty="0" smtClean="0"/>
              <a:t>колодцев</a:t>
            </a:r>
            <a:endParaRPr lang="ru-RU" sz="3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1378527" cy="1516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42" y="1988840"/>
            <a:ext cx="1868745" cy="1199344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997960" y="1758934"/>
            <a:ext cx="7216104" cy="141469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Бригады, выполняющие вышеуказанные работы, должны быть обеспечены защитными </a:t>
            </a:r>
            <a:r>
              <a:rPr lang="ru-RU" dirty="0" smtClean="0"/>
              <a:t>средствами (газоанализаторы </a:t>
            </a:r>
            <a:r>
              <a:rPr lang="ru-RU" dirty="0"/>
              <a:t>или </a:t>
            </a:r>
            <a:r>
              <a:rPr lang="ru-RU" dirty="0" smtClean="0"/>
              <a:t>газосигнализаторы), </a:t>
            </a:r>
            <a:r>
              <a:rPr lang="ru-RU" dirty="0"/>
              <a:t>необходимым инструментом, инвентарем, приспособлениями, приборами и аптечкой первой помощи.</a:t>
            </a:r>
          </a:p>
        </p:txBody>
      </p:sp>
      <p:pic>
        <p:nvPicPr>
          <p:cNvPr id="12" name="Объект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42" y="3861048"/>
            <a:ext cx="1698092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0072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5586">
        <p:dissolve/>
      </p:transition>
    </mc:Choice>
    <mc:Fallback>
      <p:transition spd="slow" advTm="15586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6120680" cy="1143000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/>
              <a:t>Требования охраны труда </a:t>
            </a:r>
            <a:r>
              <a:rPr lang="ru-RU" sz="3000" b="1" dirty="0"/>
              <a:t>при ремонте и эксплуатации </a:t>
            </a:r>
            <a:r>
              <a:rPr lang="ru-RU" sz="3000" b="1" dirty="0" smtClean="0"/>
              <a:t>колодцев</a:t>
            </a:r>
            <a:br>
              <a:rPr lang="ru-RU" sz="3000" b="1" dirty="0" smtClean="0"/>
            </a:br>
            <a:r>
              <a:rPr lang="ru-RU" sz="3000" b="1" dirty="0"/>
              <a:t/>
            </a:r>
            <a:br>
              <a:rPr lang="ru-RU" sz="3000" b="1" dirty="0"/>
            </a:br>
            <a:r>
              <a:rPr lang="ru-RU" sz="3100" b="1" dirty="0" smtClean="0">
                <a:solidFill>
                  <a:srgbClr val="C00000"/>
                </a:solidFill>
              </a:rPr>
              <a:t>Необходимый </a:t>
            </a:r>
            <a:r>
              <a:rPr lang="ru-RU" sz="3100" b="1" dirty="0">
                <a:solidFill>
                  <a:srgbClr val="C00000"/>
                </a:solidFill>
              </a:rPr>
              <a:t>инструмент, инвентарь, </a:t>
            </a:r>
            <a:r>
              <a:rPr lang="ru-RU" sz="3100" b="1" dirty="0" smtClean="0">
                <a:solidFill>
                  <a:srgbClr val="C00000"/>
                </a:solidFill>
              </a:rPr>
              <a:t>приспособления</a:t>
            </a:r>
            <a:r>
              <a:rPr lang="ru-RU" sz="3100" b="1" dirty="0">
                <a:solidFill>
                  <a:srgbClr val="C00000"/>
                </a:solidFill>
              </a:rPr>
              <a:t/>
            </a:r>
            <a:br>
              <a:rPr lang="ru-RU" sz="3100" b="1" dirty="0">
                <a:solidFill>
                  <a:srgbClr val="C00000"/>
                </a:solidFill>
              </a:rPr>
            </a:br>
            <a:endParaRPr lang="ru-RU" sz="3100" b="1" dirty="0">
              <a:solidFill>
                <a:srgbClr val="C00000"/>
              </a:solidFill>
            </a:endParaRPr>
          </a:p>
        </p:txBody>
      </p:sp>
      <p:sp>
        <p:nvSpPr>
          <p:cNvPr id="4" name="Диагональная полоса 3"/>
          <p:cNvSpPr/>
          <p:nvPr/>
        </p:nvSpPr>
        <p:spPr>
          <a:xfrm>
            <a:off x="0" y="0"/>
            <a:ext cx="251520" cy="1052736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2564904"/>
            <a:ext cx="9144000" cy="417646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вентиляторы с механическим или ручным приводом;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защитные ограждения и переносные знаки безопасности;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штанги - вилки для открывания задвижек в колодцах;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штанги - ключи;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штанги для проверки прочности скоб в колодцах;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лом;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800" dirty="0"/>
              <a:t>переносные лестницы</a:t>
            </a:r>
            <a:r>
              <a:rPr lang="ru-RU" sz="2800" dirty="0" smtClean="0"/>
              <a:t>.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2053" name="Picture 5" descr="Картинки по запросу соблюдение правил при работе в колодцах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2117"/>
            <a:ext cx="2718048" cy="201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7960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2403">
        <p:dissolve/>
      </p:transition>
    </mc:Choice>
    <mc:Fallback>
      <p:transition spd="slow" advTm="1240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16632"/>
            <a:ext cx="8352928" cy="1152128"/>
          </a:xfrm>
        </p:spPr>
        <p:txBody>
          <a:bodyPr>
            <a:noAutofit/>
          </a:bodyPr>
          <a:lstStyle/>
          <a:p>
            <a:r>
              <a:rPr lang="ru-RU" sz="3000" b="1" dirty="0" smtClean="0"/>
              <a:t>Обязанности </a:t>
            </a:r>
            <a:r>
              <a:rPr lang="ru-RU" sz="3000" b="1" dirty="0"/>
              <a:t>членов бригады </a:t>
            </a:r>
            <a:r>
              <a:rPr lang="ru-RU" sz="3000" b="1" dirty="0" smtClean="0"/>
              <a:t>при осмотре </a:t>
            </a:r>
            <a:br>
              <a:rPr lang="ru-RU" sz="3000" b="1" dirty="0" smtClean="0"/>
            </a:br>
            <a:r>
              <a:rPr lang="ru-RU" sz="3000" b="1" dirty="0" smtClean="0"/>
              <a:t>трасс сетей</a:t>
            </a:r>
            <a:endParaRPr lang="ru-RU" sz="3000" b="1" dirty="0"/>
          </a:p>
        </p:txBody>
      </p:sp>
      <p:sp>
        <p:nvSpPr>
          <p:cNvPr id="4" name="Диагональная полоса 3"/>
          <p:cNvSpPr/>
          <p:nvPr/>
        </p:nvSpPr>
        <p:spPr>
          <a:xfrm>
            <a:off x="0" y="0"/>
            <a:ext cx="251520" cy="1052736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850" y="4005064"/>
            <a:ext cx="2038923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4" descr="Картинки по запросу жилеты оранжевого цвета со светоотражающей полосой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552604"/>
            <a:ext cx="2027073" cy="2027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Скругленный прямоугольник 5"/>
          <p:cNvSpPr/>
          <p:nvPr/>
        </p:nvSpPr>
        <p:spPr>
          <a:xfrm>
            <a:off x="2027072" y="1380464"/>
            <a:ext cx="7116928" cy="52168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Обход и осмотр трасс сетей водоснабжения и канализации осуществляется работниками, которые должны быть одеты в сигнальные жилеты оранжевого цвета со световозвращающими элементами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Во время обхода и осмотра трасс сетей водоснабжения и канализации </a:t>
            </a:r>
            <a:r>
              <a:rPr lang="ru-RU" sz="2000" b="1" dirty="0"/>
              <a:t>одним работником</a:t>
            </a:r>
            <a:r>
              <a:rPr lang="ru-RU" sz="2000" dirty="0"/>
              <a:t> </a:t>
            </a:r>
            <a:r>
              <a:rPr lang="ru-RU" sz="2000" b="1" dirty="0"/>
              <a:t>не допускается открывать крышки люков колодцев.</a:t>
            </a:r>
          </a:p>
          <a:p>
            <a:pPr algn="just"/>
            <a:r>
              <a:rPr lang="ru-RU" sz="2000" dirty="0"/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dirty="0"/>
              <a:t>Осмотр трасс сетей с поверхности земли путем открывания люков колодцев выполняется </a:t>
            </a:r>
            <a:r>
              <a:rPr lang="ru-RU" sz="2000" b="1" dirty="0"/>
              <a:t>бригадой, состоящей не менее чем из 2 работников</a:t>
            </a:r>
            <a:r>
              <a:rPr lang="ru-RU" sz="2000" dirty="0"/>
              <a:t>, которые должны быть снабжены ключами для открывания люков и переносными знаками-ограждениями. Во время осмотра не допускается выполнять какие-либо ремонтные или восстановительные работы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1381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35116">
        <p:dissolve/>
      </p:transition>
    </mc:Choice>
    <mc:Fallback>
      <p:transition spd="slow" advTm="35116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3888" y="2564904"/>
            <a:ext cx="9128231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/>
              <a:t> второй </a:t>
            </a:r>
            <a:r>
              <a:rPr lang="ru-RU" sz="2400" dirty="0"/>
              <a:t>- с помощью страховочных средств страхует работающего и наблюдает за ним;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615" y="1412776"/>
            <a:ext cx="9108504" cy="9432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</a:rPr>
              <a:t> один </a:t>
            </a:r>
            <a:r>
              <a:rPr lang="ru-RU" sz="2400" dirty="0">
                <a:solidFill>
                  <a:schemeClr val="tx1"/>
                </a:solidFill>
              </a:rPr>
              <a:t>из членов бригады выполняет работы в колодце;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13095" cy="1143000"/>
          </a:xfrm>
        </p:spPr>
        <p:txBody>
          <a:bodyPr>
            <a:noAutofit/>
          </a:bodyPr>
          <a:lstStyle/>
          <a:p>
            <a:r>
              <a:rPr lang="ru-RU" sz="3000" b="1" dirty="0"/>
              <a:t>Обязанности членов бригады при спусках в колодцы распределяются следующим образом: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556792"/>
            <a:ext cx="5544616" cy="2880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000" dirty="0"/>
          </a:p>
          <a:p>
            <a:pPr>
              <a:buFont typeface="Wingdings" panose="05000000000000000000" pitchFamily="2" charset="2"/>
              <a:buChar char="ü"/>
            </a:pPr>
            <a:endParaRPr lang="ru-RU" sz="2800" dirty="0" smtClean="0"/>
          </a:p>
          <a:p>
            <a:pPr marL="0" indent="0" algn="just">
              <a:buNone/>
            </a:pPr>
            <a:endParaRPr lang="ru-RU" sz="2800" dirty="0"/>
          </a:p>
        </p:txBody>
      </p:sp>
      <p:sp>
        <p:nvSpPr>
          <p:cNvPr id="4" name="Диагональная полоса 3"/>
          <p:cNvSpPr/>
          <p:nvPr/>
        </p:nvSpPr>
        <p:spPr>
          <a:xfrm>
            <a:off x="0" y="0"/>
            <a:ext cx="251520" cy="1052736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796" y="4005064"/>
            <a:ext cx="9108504" cy="187220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третий, работающий на поверхности, подает необходимые инструменты и материалы работающему в колодце, при необходимости оказывает помощь работающему в колодце и страхующему, наблюдает за движением транспорта и осуществляет контроль за загазованностью в колодце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3" y="6093296"/>
            <a:ext cx="9001000" cy="6480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Запрещается отвлекать этих работников для выполнения других работ до тех пор, пока работающий в колодце не выйдет на поверхность.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3906730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8259">
        <p:dissolve/>
      </p:transition>
    </mc:Choice>
    <mc:Fallback>
      <p:transition spd="slow" advTm="1825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465354" y="1195896"/>
            <a:ext cx="7703308" cy="9539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/>
              <a:t>перед выполнением работ на проезжей части улиц оградить место производства работ в соответствии с проектом производства работ, разработанным с учетом местных условий</a:t>
            </a:r>
            <a:r>
              <a:rPr lang="ru-RU" sz="1600" dirty="0" smtClean="0"/>
              <a:t>;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520"/>
            <a:ext cx="8892480" cy="1143000"/>
          </a:xfrm>
        </p:spPr>
        <p:txBody>
          <a:bodyPr>
            <a:noAutofit/>
          </a:bodyPr>
          <a:lstStyle/>
          <a:p>
            <a:r>
              <a:rPr lang="ru-RU" sz="3200" b="1" dirty="0"/>
              <a:t>При производстве работ в колодцах, камерах и других сооружениях бригада обязана: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083847"/>
            <a:ext cx="1533889" cy="1178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Диагональная полоса 4"/>
          <p:cNvSpPr/>
          <p:nvPr/>
        </p:nvSpPr>
        <p:spPr>
          <a:xfrm>
            <a:off x="0" y="0"/>
            <a:ext cx="251520" cy="1052736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99621" y="2261911"/>
            <a:ext cx="7703309" cy="18722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600" dirty="0" smtClean="0"/>
              <a:t>перед </a:t>
            </a:r>
            <a:r>
              <a:rPr lang="ru-RU" sz="1600" dirty="0"/>
              <a:t>спуском в колодец, камеру или сооружение проверить их на загазованность воздушной среды с помощью газоанализатора или газосигнализатора. </a:t>
            </a:r>
            <a:endParaRPr lang="ru-RU" sz="1600" dirty="0" smtClean="0"/>
          </a:p>
          <a:p>
            <a:r>
              <a:rPr lang="ru-RU" sz="1600" b="1" dirty="0" smtClean="0"/>
              <a:t>Спуск </a:t>
            </a:r>
            <a:r>
              <a:rPr lang="ru-RU" sz="1600" b="1" dirty="0"/>
              <a:t>работника в колоде</a:t>
            </a:r>
            <a:r>
              <a:rPr lang="ru-RU" sz="1600" dirty="0"/>
              <a:t>ц </a:t>
            </a:r>
            <a:r>
              <a:rPr lang="ru-RU" sz="1600" b="1" dirty="0">
                <a:solidFill>
                  <a:srgbClr val="C00000"/>
                </a:solidFill>
              </a:rPr>
              <a:t>без проверки на загазованность ЗАПРЕЩАЕТСЯ</a:t>
            </a:r>
            <a:r>
              <a:rPr lang="ru-RU" sz="1600" dirty="0">
                <a:solidFill>
                  <a:srgbClr val="C00000"/>
                </a:solidFill>
              </a:rPr>
              <a:t>.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Независимо </a:t>
            </a:r>
            <a:r>
              <a:rPr lang="ru-RU" sz="1600" dirty="0"/>
              <a:t>от результатов проверки на загазованность спуск работника в колодец, камеру или резервуар </a:t>
            </a:r>
            <a:r>
              <a:rPr lang="ru-RU" sz="1600" b="1" dirty="0"/>
              <a:t>без предохранительного пояса со </a:t>
            </a:r>
            <a:r>
              <a:rPr lang="ru-RU" sz="1600" b="1" dirty="0">
                <a:solidFill>
                  <a:srgbClr val="C00000"/>
                </a:solidFill>
              </a:rPr>
              <a:t>страховочным канатом </a:t>
            </a:r>
            <a:r>
              <a:rPr lang="ru-RU" sz="1600" dirty="0"/>
              <a:t>(веревкой) и </a:t>
            </a:r>
            <a:r>
              <a:rPr lang="ru-RU" sz="1600" b="1" dirty="0">
                <a:solidFill>
                  <a:srgbClr val="C00000"/>
                </a:solidFill>
              </a:rPr>
              <a:t>без газоанализатора или газосигнализатора ЗАПРЕЩАЕТСЯ</a:t>
            </a:r>
            <a:r>
              <a:rPr lang="ru-RU" sz="1600" dirty="0" smtClean="0">
                <a:solidFill>
                  <a:srgbClr val="C00000"/>
                </a:solidFill>
              </a:rPr>
              <a:t>.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06" y="2585946"/>
            <a:ext cx="1552097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9353" y="5229200"/>
            <a:ext cx="9117149" cy="4781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проверить </a:t>
            </a:r>
            <a:r>
              <a:rPr lang="ru-RU" sz="1600" dirty="0"/>
              <a:t>наличие и прочность скоб или лестниц для спуска в колодец, камеру или </a:t>
            </a:r>
            <a:r>
              <a:rPr lang="ru-RU" sz="1600" dirty="0" smtClean="0"/>
              <a:t>сооружение.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-1" y="4221088"/>
            <a:ext cx="9160040" cy="86409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prstClr val="black"/>
                </a:solidFill>
              </a:rPr>
              <a:t>в процессе работы в колодце, камере или сооружении </a:t>
            </a:r>
            <a:r>
              <a:rPr lang="ru-RU" sz="1600" b="1" dirty="0">
                <a:solidFill>
                  <a:srgbClr val="C00000"/>
                </a:solidFill>
              </a:rPr>
              <a:t>постоянно проверять воздушную среду на загазованность </a:t>
            </a:r>
            <a:r>
              <a:rPr lang="ru-RU" sz="1600" dirty="0">
                <a:solidFill>
                  <a:prstClr val="black"/>
                </a:solidFill>
              </a:rPr>
              <a:t>с помощью газоанализатора или </a:t>
            </a:r>
            <a:r>
              <a:rPr lang="ru-RU" sz="1600" dirty="0" smtClean="0">
                <a:solidFill>
                  <a:prstClr val="black"/>
                </a:solidFill>
              </a:rPr>
              <a:t>газосигнализатора;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999" y="5916183"/>
            <a:ext cx="911715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Работы, производимые с использованием средств индивидуальной защиты органов дыхания, каждые 15 минут </a:t>
            </a:r>
            <a:r>
              <a:rPr lang="ru-RU" b="1" dirty="0" smtClean="0">
                <a:solidFill>
                  <a:srgbClr val="C00000"/>
                </a:solidFill>
              </a:rPr>
              <a:t>должны </a:t>
            </a:r>
            <a:r>
              <a:rPr lang="ru-RU" b="1" dirty="0">
                <a:solidFill>
                  <a:srgbClr val="C00000"/>
                </a:solidFill>
              </a:rPr>
              <a:t>чередоваться с 15-минутным отдыхом 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 </a:t>
            </a:r>
            <a:r>
              <a:rPr lang="ru-RU" b="1" dirty="0">
                <a:solidFill>
                  <a:srgbClr val="C00000"/>
                </a:solidFill>
              </a:rPr>
              <a:t>поверхности.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251951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29590">
        <p:dissolve/>
      </p:transition>
    </mc:Choice>
    <mc:Fallback>
      <p:transition spd="slow" advTm="2959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06" y="0"/>
            <a:ext cx="9036496" cy="52636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2700" b="1" dirty="0" smtClean="0"/>
              <a:t>Требования предъявляемые к работникам, проводящим работу в колодцах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0" y="4653136"/>
            <a:ext cx="3635896" cy="2880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000" dirty="0" smtClean="0"/>
          </a:p>
          <a:p>
            <a:pPr algn="ctr"/>
            <a:endParaRPr lang="ru-RU" sz="1200" dirty="0" smtClean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388060"/>
            <a:ext cx="3491880" cy="11768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Согласно приказу Минздравсоцразвития </a:t>
            </a:r>
            <a:r>
              <a:rPr lang="ru-RU" dirty="0">
                <a:solidFill>
                  <a:schemeClr val="tx1"/>
                </a:solidFill>
              </a:rPr>
              <a:t>России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от 12.04.2011 № 302н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897" y="817213"/>
            <a:ext cx="5561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Работники должны проходить: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1436226"/>
            <a:ext cx="4199135" cy="6853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предварительные </a:t>
            </a:r>
            <a:r>
              <a:rPr lang="ru-RU" dirty="0">
                <a:solidFill>
                  <a:schemeClr val="tx1"/>
                </a:solidFill>
              </a:rPr>
              <a:t>и периодические медицинские </a:t>
            </a:r>
            <a:r>
              <a:rPr lang="ru-RU" dirty="0" smtClean="0">
                <a:solidFill>
                  <a:schemeClr val="tx1"/>
                </a:solidFill>
              </a:rPr>
              <a:t>осмотры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3076" name="Picture 4" descr="Картинки по запросу картинки медицинские осмотр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431" y="1340433"/>
            <a:ext cx="1341678" cy="1005845"/>
          </a:xfrm>
          <a:prstGeom prst="ellipse">
            <a:avLst/>
          </a:prstGeom>
          <a:ln w="3175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Диагональная полоса 19"/>
          <p:cNvSpPr/>
          <p:nvPr/>
        </p:nvSpPr>
        <p:spPr>
          <a:xfrm>
            <a:off x="0" y="0"/>
            <a:ext cx="251520" cy="1052736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Заголовок 4"/>
          <p:cNvSpPr txBox="1">
            <a:spLocks/>
          </p:cNvSpPr>
          <p:nvPr/>
        </p:nvSpPr>
        <p:spPr>
          <a:xfrm>
            <a:off x="1" y="3081496"/>
            <a:ext cx="3491881" cy="143759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 smtClean="0"/>
          </a:p>
          <a:p>
            <a:r>
              <a:rPr lang="ru-RU" sz="1800" dirty="0" smtClean="0">
                <a:solidFill>
                  <a:schemeClr val="tx1"/>
                </a:solidFill>
              </a:rPr>
              <a:t>В соотвествии с постановлением Минтруда России, Минобразования России от 13.01.2003 № 1/29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751510" y="2564904"/>
            <a:ext cx="4379665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инструктажи</a:t>
            </a:r>
            <a:r>
              <a:rPr lang="ru-RU" dirty="0"/>
              <a:t>:  вводный, первичный и повторные инструктажи на рабочем </a:t>
            </a:r>
            <a:r>
              <a:rPr lang="ru-RU" dirty="0" smtClean="0"/>
              <a:t>месте, внеплановые, целевые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56444" y="3571779"/>
            <a:ext cx="4379665" cy="713879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обучение  </a:t>
            </a:r>
            <a:r>
              <a:rPr lang="ru-RU" dirty="0"/>
              <a:t>безопасным методам и приемам выполнения работ</a:t>
            </a:r>
          </a:p>
          <a:p>
            <a:pPr algn="ctr"/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751510" y="4493193"/>
            <a:ext cx="4379665" cy="65945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обучение </a:t>
            </a:r>
            <a:r>
              <a:rPr lang="ru-RU" dirty="0">
                <a:solidFill>
                  <a:schemeClr val="tx1"/>
                </a:solidFill>
              </a:rPr>
              <a:t>оказанию первой помощи </a:t>
            </a:r>
          </a:p>
        </p:txBody>
      </p:sp>
      <p:sp>
        <p:nvSpPr>
          <p:cNvPr id="25" name="Заголовок 4"/>
          <p:cNvSpPr txBox="1">
            <a:spLocks/>
          </p:cNvSpPr>
          <p:nvPr/>
        </p:nvSpPr>
        <p:spPr>
          <a:xfrm>
            <a:off x="90717" y="5152650"/>
            <a:ext cx="3385627" cy="1660726"/>
          </a:xfrm>
          <a:prstGeom prst="round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rgbClr val="C00000"/>
              </a:solidFill>
            </a:endParaRPr>
          </a:p>
          <a:p>
            <a:endParaRPr lang="ru-RU" sz="1800" b="1" dirty="0">
              <a:solidFill>
                <a:srgbClr val="C00000"/>
              </a:solidFill>
            </a:endParaRPr>
          </a:p>
          <a:p>
            <a:endParaRPr lang="ru-RU" sz="1200" b="1" dirty="0" smtClean="0">
              <a:solidFill>
                <a:srgbClr val="C00000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В соотвествии с Федеральным законом №273-ФЗ</a:t>
            </a:r>
            <a:endParaRPr lang="ru-RU" sz="1800" dirty="0">
              <a:solidFill>
                <a:schemeClr val="tx1"/>
              </a:solidFill>
            </a:endParaRPr>
          </a:p>
          <a:p>
            <a:endParaRPr lang="ru-RU" dirty="0" smtClean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32040" y="5319892"/>
            <a:ext cx="4216914" cy="9894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профессиональную подготовку соответствующую характеру выполняемых работ</a:t>
            </a:r>
            <a:endParaRPr lang="ru-RU" dirty="0"/>
          </a:p>
        </p:txBody>
      </p:sp>
      <p:pic>
        <p:nvPicPr>
          <p:cNvPr id="27" name="Picture 2" descr="\\dtzn\Public\Папки_Отделов\Информационный\Фото_\Профучреждения\КМАЛ (Кочковский)\профориентац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72844"/>
            <a:ext cx="1241142" cy="884148"/>
          </a:xfrm>
          <a:prstGeom prst="ellipse">
            <a:avLst/>
          </a:prstGeom>
          <a:ln w="127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_Министерство_ОПО\21_РЕСУРСНЫЕ_ЦЕНТРЫ\2014_12_Аналитические отчеты\2014_12_Отчеты_ОУ\НАЛ\Фото\Токарная мастерская.JPG"/>
          <p:cNvPicPr/>
          <p:nvPr/>
        </p:nvPicPr>
        <p:blipFill>
          <a:blip r:embed="rId6" cstate="print">
            <a:lum brigh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3822" y="3411431"/>
            <a:ext cx="1289240" cy="896663"/>
          </a:xfrm>
          <a:prstGeom prst="ellipse">
            <a:avLst/>
          </a:prstGeom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Картинки по запросу оказание первой помощи картинк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1967" y="4383220"/>
            <a:ext cx="1277894" cy="93667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.espreso.tv/uploads/article/1922764/images/im578x383-remont_6651111.ru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5431" y="5594115"/>
            <a:ext cx="1384691" cy="917537"/>
          </a:xfrm>
          <a:prstGeom prst="ellipse">
            <a:avLst/>
          </a:prstGeom>
          <a:ln w="3175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Левая фигурная скобка 16"/>
          <p:cNvSpPr/>
          <p:nvPr/>
        </p:nvSpPr>
        <p:spPr>
          <a:xfrm rot="10800000">
            <a:off x="3393489" y="2636912"/>
            <a:ext cx="311942" cy="2304256"/>
          </a:xfrm>
          <a:prstGeom prst="leftBrac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366"/>
            <a:ext cx="3639203" cy="1049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693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21036">
        <p:dissolve/>
      </p:transition>
    </mc:Choice>
    <mc:Fallback>
      <p:transition spd="slow" advTm="21036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267744" y="1052737"/>
            <a:ext cx="6876256" cy="136815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Постановление </a:t>
            </a:r>
            <a:r>
              <a:rPr lang="ru-RU" dirty="0"/>
              <a:t>Минтруда России от 16.08.2002 № 61</a:t>
            </a:r>
          </a:p>
          <a:p>
            <a:pPr algn="just"/>
            <a:r>
              <a:rPr lang="ru-RU" dirty="0"/>
              <a:t>«Об утверждении Межотраслевых правил по охране труда при эксплуатации водопроводно-канализационного хозяйства».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608408" cy="1058919"/>
          </a:xfrm>
        </p:spPr>
        <p:txBody>
          <a:bodyPr>
            <a:normAutofit/>
          </a:bodyPr>
          <a:lstStyle/>
          <a:p>
            <a:r>
              <a:rPr lang="ru-RU" sz="3000" b="1" dirty="0"/>
              <a:t>Требования </a:t>
            </a:r>
            <a:r>
              <a:rPr lang="ru-RU" sz="3000" b="1" dirty="0" smtClean="0"/>
              <a:t>охраны труда </a:t>
            </a:r>
            <a:r>
              <a:rPr lang="ru-RU" sz="3000" b="1" dirty="0"/>
              <a:t>при ремонте и эксплуатации </a:t>
            </a:r>
            <a:r>
              <a:rPr lang="ru-RU" sz="3000" b="1" dirty="0" smtClean="0"/>
              <a:t>колодцев</a:t>
            </a:r>
            <a:endParaRPr lang="ru-RU" sz="3000" b="1" dirty="0"/>
          </a:p>
        </p:txBody>
      </p:sp>
      <p:sp>
        <p:nvSpPr>
          <p:cNvPr id="4" name="Диагональная полоса 3"/>
          <p:cNvSpPr/>
          <p:nvPr/>
        </p:nvSpPr>
        <p:spPr>
          <a:xfrm>
            <a:off x="0" y="0"/>
            <a:ext cx="251520" cy="1052736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551" y="3550561"/>
            <a:ext cx="9144000" cy="115212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Постановление Минтруда </a:t>
            </a:r>
            <a:r>
              <a:rPr lang="ru-RU" dirty="0">
                <a:solidFill>
                  <a:schemeClr val="bg1"/>
                </a:solidFill>
              </a:rPr>
              <a:t>РФ от 12.05.2003 № 27 </a:t>
            </a:r>
          </a:p>
          <a:p>
            <a:pPr algn="just"/>
            <a:r>
              <a:rPr lang="ru-RU" dirty="0">
                <a:solidFill>
                  <a:schemeClr val="bg1"/>
                </a:solidFill>
              </a:rPr>
              <a:t>«Об утверждении Межотраслевых правил по охране труда при эксплуатации газового хозяйства организаций».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798" y="4884208"/>
            <a:ext cx="9144000" cy="86409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Приказ </a:t>
            </a:r>
            <a:r>
              <a:rPr lang="ru-RU" dirty="0"/>
              <a:t>Минтруда России от 07.07.2015 </a:t>
            </a:r>
            <a:r>
              <a:rPr lang="ru-RU" dirty="0" smtClean="0"/>
              <a:t>№ 439н «Об </a:t>
            </a:r>
            <a:r>
              <a:rPr lang="ru-RU" dirty="0"/>
              <a:t>утверждении Правил по охране труда в жилищно-коммунальном </a:t>
            </a:r>
            <a:r>
              <a:rPr lang="ru-RU" dirty="0" smtClean="0"/>
              <a:t>хозяйстве».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5877272"/>
            <a:ext cx="9176551" cy="8640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/>
              <a:t>ПОТ РО 14000-005-98. </a:t>
            </a:r>
            <a:r>
              <a:rPr lang="ru-RU" dirty="0" smtClean="0"/>
              <a:t>«Положение</a:t>
            </a:r>
            <a:r>
              <a:rPr lang="ru-RU" dirty="0"/>
              <a:t>. Работы с повышенной опасностью. Организация </a:t>
            </a:r>
            <a:r>
              <a:rPr lang="ru-RU" dirty="0" smtClean="0"/>
              <a:t>проведения».</a:t>
            </a:r>
            <a:endParaRPr lang="ru-RU" dirty="0"/>
          </a:p>
        </p:txBody>
      </p:sp>
      <p:pic>
        <p:nvPicPr>
          <p:cNvPr id="3074" name="Picture 2" descr="Картинки по запросу соблюдение правил при работе в колодцах картин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59" y="1052736"/>
            <a:ext cx="2143147" cy="2480808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2267744" y="2564904"/>
            <a:ext cx="6876256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Приказ Минтруда России от 28.03.2014 № 155н «Об утверждении Правил по охране труда при работе на высоте»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023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6923">
        <p:dissolve/>
      </p:transition>
    </mc:Choice>
    <mc:Fallback>
      <p:transition spd="slow" advTm="1692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073"/>
            <a:ext cx="8424936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Основные причины несчастных случаев при работе в колодцах</a:t>
            </a:r>
            <a:r>
              <a:rPr lang="ru-RU" sz="3300" b="1" dirty="0" smtClean="0"/>
              <a:t> </a:t>
            </a:r>
            <a:endParaRPr lang="ru-RU" sz="3200" b="1" dirty="0"/>
          </a:p>
        </p:txBody>
      </p:sp>
      <p:pic>
        <p:nvPicPr>
          <p:cNvPr id="7170" name="Picture 2" descr="http://api2.withmyfriends.org/media/events/2016/08/original_facebook_ab1dcb24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91" y="4149080"/>
            <a:ext cx="2242592" cy="1978509"/>
          </a:xfrm>
          <a:prstGeom prst="ellipse">
            <a:avLst/>
          </a:prstGeom>
          <a:ln w="381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225786" y="4693462"/>
            <a:ext cx="6911316" cy="1071476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Неприменение </a:t>
            </a:r>
            <a:r>
              <a:rPr lang="ru-RU" sz="2400" dirty="0">
                <a:solidFill>
                  <a:schemeClr val="tx1"/>
                </a:solidFill>
              </a:rPr>
              <a:t>работниками средств индивидуальной и коллективной </a:t>
            </a:r>
            <a:r>
              <a:rPr lang="ru-RU" sz="2400" dirty="0" smtClean="0">
                <a:solidFill>
                  <a:schemeClr val="tx1"/>
                </a:solidFill>
              </a:rPr>
              <a:t>защиты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23730" y="1196752"/>
            <a:ext cx="7020270" cy="2952328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</a:rPr>
              <a:t>Неудовлетворительная организация производства работ, выразившаяся в невыполнении работниками требований охраны труда при выполнении работ по обслуживанию и ремонту  сетей водоснабжения и канализации, слабый контроль над проведением работ со стороны должностных лиц; </a:t>
            </a:r>
          </a:p>
        </p:txBody>
      </p:sp>
      <p:sp>
        <p:nvSpPr>
          <p:cNvPr id="9" name="Диагональная полоса 8"/>
          <p:cNvSpPr/>
          <p:nvPr/>
        </p:nvSpPr>
        <p:spPr>
          <a:xfrm>
            <a:off x="0" y="0"/>
            <a:ext cx="251520" cy="1052736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146" name="Picture 2" descr="http://moscow-kolodec.ru/wp-content/gallery/gallary/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518" y="1378496"/>
            <a:ext cx="2159247" cy="2156409"/>
          </a:xfrm>
          <a:prstGeom prst="ellipse">
            <a:avLst/>
          </a:prstGeom>
          <a:ln w="381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3678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3622">
        <p:dissolve/>
      </p:transition>
    </mc:Choice>
    <mc:Fallback>
      <p:transition spd="slow" advTm="1362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940259" y="4581128"/>
            <a:ext cx="7096237" cy="125742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Взрывоопасен </a:t>
            </a:r>
            <a:r>
              <a:rPr lang="ru-RU" sz="2400" dirty="0" smtClean="0"/>
              <a:t>при </a:t>
            </a:r>
            <a:r>
              <a:rPr lang="ru-RU" sz="2400" dirty="0"/>
              <a:t>содержании </a:t>
            </a:r>
            <a:r>
              <a:rPr lang="ru-RU" sz="2400" i="1" dirty="0"/>
              <a:t>метана</a:t>
            </a:r>
            <a:r>
              <a:rPr lang="ru-RU" sz="2400" dirty="0"/>
              <a:t> в воздухе </a:t>
            </a:r>
            <a:r>
              <a:rPr lang="ru-RU" sz="2400" b="1" i="1" dirty="0">
                <a:solidFill>
                  <a:srgbClr val="FF0000"/>
                </a:solidFill>
              </a:rPr>
              <a:t>от 5 до 15</a:t>
            </a:r>
            <a:r>
              <a:rPr lang="ru-RU" sz="2400" b="1" i="1" dirty="0" smtClean="0">
                <a:solidFill>
                  <a:srgbClr val="FF0000"/>
                </a:solidFill>
              </a:rPr>
              <a:t>%.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07704" y="3068960"/>
            <a:ext cx="7128792" cy="12241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Метан</a:t>
            </a:r>
            <a:r>
              <a:rPr lang="ru-RU" sz="2400" dirty="0"/>
              <a:t> является основной частью промышленного газа и при неисправном газопроводе может проникнуть в колодцы.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07704" y="1556792"/>
            <a:ext cx="7128792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Газ метан</a:t>
            </a:r>
            <a:r>
              <a:rPr lang="ru-RU" sz="2400" dirty="0"/>
              <a:t>, проникает в колодцы из почвы, образуясь при медленном разложении без доступа воздуха растительных веществ. 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/>
              <a:t>Характеристика взрывоопасных и ядовитых газов, встречающихся в подземных сооружениях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2050" name="Picture 2" descr="http://100ballov.kz/pluginfile.php/8723/mod_page/content/3/image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26420"/>
            <a:ext cx="1822247" cy="2109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Диагональная полоса 6"/>
          <p:cNvSpPr/>
          <p:nvPr/>
        </p:nvSpPr>
        <p:spPr>
          <a:xfrm>
            <a:off x="0" y="0"/>
            <a:ext cx="251520" cy="1052736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482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4749">
        <p:dissolve/>
      </p:transition>
    </mc:Choice>
    <mc:Fallback>
      <p:transition spd="slow" advTm="14749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497" y="1196752"/>
            <a:ext cx="1836203" cy="19241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96" y="116633"/>
            <a:ext cx="9006903" cy="1080119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Характеристика взрывоопасных и ядовитых газов, встречающихся в подземных сооружениях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913636" y="1567222"/>
            <a:ext cx="7164289" cy="12560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400" b="1" i="1" dirty="0" smtClean="0"/>
          </a:p>
          <a:p>
            <a:pPr algn="just"/>
            <a:r>
              <a:rPr lang="ru-RU" sz="2400" b="1" i="1" dirty="0" smtClean="0"/>
              <a:t>Окись </a:t>
            </a:r>
            <a:r>
              <a:rPr lang="ru-RU" sz="2400" b="1" i="1" dirty="0"/>
              <a:t>углерода </a:t>
            </a:r>
            <a:r>
              <a:rPr lang="ru-RU" sz="2400" dirty="0"/>
              <a:t>входит в состав смешанного газа и при повреждениях газопровода может попасть в колодец.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2481" y="3240945"/>
            <a:ext cx="8785443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Окись углерода </a:t>
            </a:r>
            <a:r>
              <a:rPr lang="ru-RU" sz="2400" dirty="0"/>
              <a:t>- ядовитый газ без цвета и </a:t>
            </a:r>
            <a:r>
              <a:rPr lang="ru-RU" sz="2400" dirty="0" smtClean="0"/>
              <a:t>запаха.</a:t>
            </a:r>
          </a:p>
          <a:p>
            <a:pPr algn="ctr"/>
            <a:r>
              <a:rPr lang="ru-RU" sz="2400" dirty="0" smtClean="0"/>
              <a:t>При </a:t>
            </a:r>
            <a:r>
              <a:rPr lang="ru-RU" sz="2400" dirty="0"/>
              <a:t>содержании в воздухе </a:t>
            </a:r>
            <a:r>
              <a:rPr lang="ru-RU" sz="2400" b="1" dirty="0">
                <a:solidFill>
                  <a:srgbClr val="FF0000"/>
                </a:solidFill>
              </a:rPr>
              <a:t>от 4% до 50% </a:t>
            </a:r>
            <a:r>
              <a:rPr lang="ru-RU" sz="2400" dirty="0"/>
              <a:t>окиси углерода смесь становится взрывоопасной.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49640" y="5013176"/>
            <a:ext cx="7092280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Вдыхание воздуха, содержащего </a:t>
            </a:r>
            <a:r>
              <a:rPr lang="ru-RU" sz="2400" b="1" i="1" dirty="0"/>
              <a:t>окись углерода </a:t>
            </a:r>
            <a:r>
              <a:rPr lang="ru-RU" sz="2400" dirty="0">
                <a:solidFill>
                  <a:schemeClr val="tx1"/>
                </a:solidFill>
              </a:rPr>
              <a:t>выше допустимой концентрации</a:t>
            </a:r>
            <a:r>
              <a:rPr lang="ru-RU" sz="2400" dirty="0"/>
              <a:t>, может привести к отравлению и </a:t>
            </a:r>
            <a:r>
              <a:rPr lang="ru-RU" sz="2400" b="1" dirty="0">
                <a:solidFill>
                  <a:srgbClr val="FF0000"/>
                </a:solidFill>
              </a:rPr>
              <a:t>к смерти</a:t>
            </a:r>
            <a:r>
              <a:rPr lang="ru-RU" sz="2400" dirty="0"/>
              <a:t>, если быстро не оказать помощь пострадавшему.</a:t>
            </a:r>
          </a:p>
        </p:txBody>
      </p:sp>
      <p:pic>
        <p:nvPicPr>
          <p:cNvPr id="2050" name="Picture 2" descr="https://cs6.pikabu.ru/images/previews_comm/2015-07_6/1438199298387395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2906" y="4567762"/>
            <a:ext cx="1960610" cy="2290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Равнобедренный треугольник 2"/>
          <p:cNvSpPr/>
          <p:nvPr/>
        </p:nvSpPr>
        <p:spPr>
          <a:xfrm>
            <a:off x="53497" y="1248692"/>
            <a:ext cx="1836203" cy="1872208"/>
          </a:xfrm>
          <a:prstGeom prst="triangle">
            <a:avLst/>
          </a:prstGeom>
          <a:solidFill>
            <a:srgbClr val="FFFF00"/>
          </a:solidFill>
          <a:ln w="76200" cmpd="sng">
            <a:solidFill>
              <a:srgbClr val="080808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260" y="1916832"/>
            <a:ext cx="1008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Arial Narrow" panose="020B0606020202030204" pitchFamily="34" charset="0"/>
              </a:rPr>
              <a:t>co</a:t>
            </a:r>
            <a:endParaRPr lang="ru-RU" sz="6600" dirty="0">
              <a:latin typeface="Arial Narrow" panose="020B0606020202030204" pitchFamily="34" charset="0"/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0" y="0"/>
            <a:ext cx="251520" cy="1052736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39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5127">
        <p:dissolve/>
      </p:transition>
    </mc:Choice>
    <mc:Fallback>
      <p:transition spd="slow" advTm="1512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406" y="53753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/>
              <a:t>Характеристика взрывоопасных и ядовитых газов, встречающихся в подземных сооружениях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0874" y="1196753"/>
            <a:ext cx="8909502" cy="129614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/>
              <a:t>Углекислый газ </a:t>
            </a:r>
            <a:r>
              <a:rPr lang="ru-RU" sz="2400" dirty="0"/>
              <a:t>проникает в подземные сооружения из почвы в результате разложения органических веществ. </a:t>
            </a:r>
            <a:r>
              <a:rPr lang="ru-RU" sz="2400" dirty="0" smtClean="0"/>
              <a:t>Это </a:t>
            </a:r>
            <a:r>
              <a:rPr lang="ru-RU" sz="2400" dirty="0"/>
              <a:t>бесцветный газ без запаха.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75010" y="2852936"/>
            <a:ext cx="7041501" cy="151216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i="1" dirty="0" smtClean="0"/>
          </a:p>
          <a:p>
            <a:pPr algn="ctr"/>
            <a:r>
              <a:rPr lang="ru-RU" sz="2400" b="1" i="1" dirty="0" smtClean="0"/>
              <a:t>Углекислый </a:t>
            </a:r>
            <a:r>
              <a:rPr lang="ru-RU" sz="2400" b="1" i="1" dirty="0"/>
              <a:t>газ</a:t>
            </a:r>
            <a:r>
              <a:rPr lang="ru-RU" sz="2400" dirty="0"/>
              <a:t> тяжелее воздуха, поэтому, попадая в колодец, он вытесняет воздух со дна, заполняя пространство колодца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/>
            <a:endParaRPr lang="ru-RU" sz="2400" dirty="0"/>
          </a:p>
        </p:txBody>
      </p:sp>
      <p:pic>
        <p:nvPicPr>
          <p:cNvPr id="6" name="Рисунок 5" descr="uglekisliy-ga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810" y="2636912"/>
            <a:ext cx="1800200" cy="1944216"/>
          </a:xfrm>
          <a:prstGeom prst="rect">
            <a:avLst/>
          </a:prstGeom>
          <a:solidFill>
            <a:schemeClr val="bg1">
              <a:lumMod val="85000"/>
            </a:schemeClr>
          </a:solidFill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59926" y="4725144"/>
            <a:ext cx="9084074" cy="1800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/>
              <a:t>При достижении опасных концентраций углекислого газа в </a:t>
            </a:r>
            <a:r>
              <a:rPr lang="ru-RU" sz="2200" b="1" dirty="0" smtClean="0"/>
              <a:t>воздухе:</a:t>
            </a:r>
            <a:r>
              <a:rPr lang="ru-RU" sz="2200" b="1" dirty="0"/>
              <a:t/>
            </a:r>
            <a:br>
              <a:rPr lang="ru-RU" sz="2200" b="1" dirty="0"/>
            </a:br>
            <a:r>
              <a:rPr lang="ru-RU" sz="2000" b="1" dirty="0"/>
              <a:t> </a:t>
            </a:r>
            <a:r>
              <a:rPr lang="ru-RU" sz="2000" dirty="0" smtClean="0"/>
              <a:t>- </a:t>
            </a:r>
            <a:r>
              <a:rPr lang="ru-RU" sz="2000" i="1" dirty="0"/>
              <a:t>учащение дыхания, ускоряется пульс, появляется </a:t>
            </a:r>
            <a:r>
              <a:rPr lang="ru-RU" sz="2000" i="1" dirty="0" smtClean="0"/>
              <a:t>тошнота;</a:t>
            </a:r>
            <a:r>
              <a:rPr lang="ru-RU" sz="2000" i="1" dirty="0"/>
              <a:t> </a:t>
            </a:r>
            <a:br>
              <a:rPr lang="ru-RU" sz="2000" i="1" dirty="0"/>
            </a:br>
            <a:r>
              <a:rPr lang="ru-RU" sz="2000" i="1" dirty="0"/>
              <a:t>- возникает головная боль, снижается зрение вплоть до его полной </a:t>
            </a:r>
            <a:r>
              <a:rPr lang="ru-RU" sz="2000" i="1" dirty="0" smtClean="0"/>
              <a:t>потери; </a:t>
            </a:r>
            <a:r>
              <a:rPr lang="ru-RU" sz="2000" i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- </a:t>
            </a:r>
            <a:r>
              <a:rPr lang="ru-RU" sz="2000" b="1" dirty="0">
                <a:solidFill>
                  <a:srgbClr val="FF0000"/>
                </a:solidFill>
              </a:rPr>
              <a:t>потеря сознания </a:t>
            </a:r>
            <a:r>
              <a:rPr lang="ru-RU" sz="2000" dirty="0"/>
              <a:t>и последующий </a:t>
            </a:r>
            <a:r>
              <a:rPr lang="ru-RU" sz="2000" b="1" dirty="0">
                <a:solidFill>
                  <a:srgbClr val="FF0000"/>
                </a:solidFill>
              </a:rPr>
              <a:t>летальный </a:t>
            </a:r>
            <a:r>
              <a:rPr lang="ru-RU" sz="2000" b="1" dirty="0" smtClean="0">
                <a:solidFill>
                  <a:srgbClr val="FF0000"/>
                </a:solidFill>
              </a:rPr>
              <a:t>исход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Диагональная полоса 9"/>
          <p:cNvSpPr/>
          <p:nvPr/>
        </p:nvSpPr>
        <p:spPr>
          <a:xfrm>
            <a:off x="0" y="0"/>
            <a:ext cx="251520" cy="1052736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675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6295">
        <p:dissolve/>
      </p:transition>
    </mc:Choice>
    <mc:Fallback>
      <p:transition spd="slow" advTm="16295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370" y="28842"/>
            <a:ext cx="8856984" cy="1215008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/>
              <a:t>Характеристика взрывоопасных и ядовитых газов, встречающихся в подземных сооружениях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80" y="2574156"/>
            <a:ext cx="1434270" cy="13386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 descr="http://mypresentation.ru/documents/7a5e288883222f7fc6dba7f52ad56b12/thum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980" y="4124434"/>
            <a:ext cx="1434280" cy="12749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41980" y="5661248"/>
            <a:ext cx="8894516" cy="105003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Эти </a:t>
            </a:r>
            <a:r>
              <a:rPr lang="ru-RU" sz="2400" dirty="0"/>
              <a:t>газы вредны для организма и, кроме того, они уменьшают количество кислорода в воздушной среде.</a:t>
            </a:r>
          </a:p>
          <a:p>
            <a:pPr algn="ctr"/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1980" y="1124744"/>
            <a:ext cx="8894516" cy="129614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prstClr val="black"/>
                </a:solidFill>
              </a:rPr>
              <a:t>В воздушной среде колодцев, особенно расположенных вблизи </a:t>
            </a:r>
            <a:r>
              <a:rPr lang="ru-RU" sz="2400" dirty="0" smtClean="0">
                <a:solidFill>
                  <a:prstClr val="black"/>
                </a:solidFill>
              </a:rPr>
              <a:t>канализационных </a:t>
            </a:r>
            <a:r>
              <a:rPr lang="ru-RU" sz="2400" dirty="0">
                <a:solidFill>
                  <a:prstClr val="black"/>
                </a:solidFill>
              </a:rPr>
              <a:t>устройств, могут быть </a:t>
            </a:r>
            <a:r>
              <a:rPr lang="ru-RU" sz="2400" b="1" i="1" dirty="0">
                <a:solidFill>
                  <a:prstClr val="black"/>
                </a:solidFill>
              </a:rPr>
              <a:t>примеси сероводорода, аммиака и других газов</a:t>
            </a:r>
            <a:r>
              <a:rPr lang="ru-RU" sz="2400" dirty="0">
                <a:solidFill>
                  <a:prstClr val="black"/>
                </a:solidFill>
              </a:rPr>
              <a:t>. 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07464" y="2727424"/>
            <a:ext cx="7329032" cy="1032115"/>
          </a:xfrm>
          <a:prstGeom prst="round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Сероводород </a:t>
            </a:r>
            <a:r>
              <a:rPr lang="ru-RU" dirty="0" smtClean="0"/>
              <a:t>отравляюще действует </a:t>
            </a:r>
            <a:r>
              <a:rPr lang="ru-RU" b="1" dirty="0" smtClean="0">
                <a:solidFill>
                  <a:srgbClr val="FF0000"/>
                </a:solidFill>
              </a:rPr>
              <a:t>на кровь человека</a:t>
            </a:r>
            <a:r>
              <a:rPr lang="ru-RU" dirty="0" smtClean="0"/>
              <a:t>.</a:t>
            </a:r>
          </a:p>
          <a:p>
            <a:pPr algn="ctr"/>
            <a:r>
              <a:rPr lang="ru-RU" dirty="0"/>
              <a:t>Предельно допустимая концентрация сероводорода в воздухе не должна превышать показатель в 3 мг/м</a:t>
            </a:r>
            <a:r>
              <a:rPr lang="ru-RU" baseline="30000" dirty="0"/>
              <a:t>3</a:t>
            </a:r>
            <a:r>
              <a:rPr lang="ru-RU" dirty="0"/>
              <a:t>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1680" y="3994450"/>
            <a:ext cx="7344816" cy="144016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Аммиак</a:t>
            </a:r>
            <a:r>
              <a:rPr lang="ru-RU" sz="1600" dirty="0" smtClean="0">
                <a:solidFill>
                  <a:schemeClr val="tx1"/>
                </a:solidFill>
              </a:rPr>
              <a:t> бесцветный </a:t>
            </a:r>
            <a:r>
              <a:rPr lang="ru-RU" sz="1600" dirty="0">
                <a:solidFill>
                  <a:schemeClr val="tx1"/>
                </a:solidFill>
              </a:rPr>
              <a:t>газ с ярковыраженным резким запахом. </a:t>
            </a:r>
            <a:r>
              <a:rPr lang="ru-RU" sz="1600" dirty="0" smtClean="0">
                <a:solidFill>
                  <a:schemeClr val="tx1"/>
                </a:solidFill>
              </a:rPr>
              <a:t>Легче </a:t>
            </a:r>
            <a:r>
              <a:rPr lang="ru-RU" sz="1600" dirty="0">
                <a:solidFill>
                  <a:schemeClr val="tx1"/>
                </a:solidFill>
              </a:rPr>
              <a:t>воздуха в 2 раза и очень токсичен. </a:t>
            </a:r>
            <a:r>
              <a:rPr lang="ru-RU" sz="1600" dirty="0" smtClean="0">
                <a:solidFill>
                  <a:schemeClr val="tx1"/>
                </a:solidFill>
              </a:rPr>
              <a:t>Воздействие </a:t>
            </a:r>
            <a:r>
              <a:rPr lang="ru-RU" sz="1600" dirty="0">
                <a:solidFill>
                  <a:schemeClr val="tx1"/>
                </a:solidFill>
              </a:rPr>
              <a:t>паров аммиака на человеческий организм проявляется следующими симптомами: 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</a:t>
            </a:r>
            <a:r>
              <a:rPr lang="ru-RU" sz="1600" b="1" dirty="0">
                <a:solidFill>
                  <a:srgbClr val="C00000"/>
                </a:solidFill>
              </a:rPr>
              <a:t>раздражение органов дыхания и </a:t>
            </a:r>
            <a:r>
              <a:rPr lang="ru-RU" sz="1600" b="1" dirty="0" smtClean="0">
                <a:solidFill>
                  <a:srgbClr val="C00000"/>
                </a:solidFill>
              </a:rPr>
              <a:t>зева;  </a:t>
            </a:r>
            <a:r>
              <a:rPr lang="ru-RU" sz="1600" b="1" dirty="0">
                <a:solidFill>
                  <a:srgbClr val="C00000"/>
                </a:solidFill>
              </a:rPr>
              <a:t>раздражение слизистой </a:t>
            </a:r>
            <a:r>
              <a:rPr lang="ru-RU" sz="1600" b="1" dirty="0" smtClean="0">
                <a:solidFill>
                  <a:srgbClr val="C00000"/>
                </a:solidFill>
              </a:rPr>
              <a:t>глаз;  </a:t>
            </a:r>
            <a:r>
              <a:rPr lang="ru-RU" sz="1600" b="1" dirty="0">
                <a:solidFill>
                  <a:srgbClr val="C00000"/>
                </a:solidFill>
              </a:rPr>
              <a:t>поражение </a:t>
            </a:r>
            <a:r>
              <a:rPr lang="ru-RU" sz="1600" b="1" dirty="0" smtClean="0">
                <a:solidFill>
                  <a:srgbClr val="C00000"/>
                </a:solidFill>
              </a:rPr>
              <a:t>кожи. </a:t>
            </a:r>
            <a:r>
              <a:rPr lang="ru-RU" sz="1600" b="1" dirty="0">
                <a:solidFill>
                  <a:srgbClr val="C00000"/>
                </a:solidFill>
              </a:rPr>
              <a:t> 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Диагональная полоса 12"/>
          <p:cNvSpPr/>
          <p:nvPr/>
        </p:nvSpPr>
        <p:spPr>
          <a:xfrm>
            <a:off x="0" y="0"/>
            <a:ext cx="251520" cy="1052736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7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9622">
        <p:dissolve/>
      </p:transition>
    </mc:Choice>
    <mc:Fallback>
      <p:transition spd="slow" advTm="19622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076" y="116632"/>
            <a:ext cx="6491064" cy="1143000"/>
          </a:xfrm>
        </p:spPr>
        <p:txBody>
          <a:bodyPr>
            <a:normAutofit/>
          </a:bodyPr>
          <a:lstStyle/>
          <a:p>
            <a:r>
              <a:rPr lang="ru-RU" sz="3000" b="1" dirty="0"/>
              <a:t>Требования </a:t>
            </a:r>
            <a:r>
              <a:rPr lang="ru-RU" sz="3000" b="1" dirty="0" smtClean="0"/>
              <a:t>охраны труда </a:t>
            </a:r>
            <a:r>
              <a:rPr lang="ru-RU" sz="3000" b="1" dirty="0"/>
              <a:t>при ремонте и эксплуатации </a:t>
            </a:r>
            <a:r>
              <a:rPr lang="ru-RU" sz="3000" b="1" dirty="0" smtClean="0"/>
              <a:t>колодцев</a:t>
            </a:r>
            <a:endParaRPr lang="ru-RU" sz="3000" b="1" dirty="0"/>
          </a:p>
        </p:txBody>
      </p:sp>
      <p:pic>
        <p:nvPicPr>
          <p:cNvPr id="1026" name="Picture 2" descr="https://dqzrr9k4bjpzk.cloudfront.net/images/997070/4702099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160240" cy="16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иагональная полоса 4"/>
          <p:cNvSpPr/>
          <p:nvPr/>
        </p:nvSpPr>
        <p:spPr>
          <a:xfrm>
            <a:off x="0" y="0"/>
            <a:ext cx="251520" cy="1052736"/>
          </a:xfrm>
          <a:prstGeom prst="diagStri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26862" y="2204864"/>
            <a:ext cx="8838728" cy="41764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latin typeface="+mj-lt"/>
                <a:cs typeface="Arial" panose="020B0604020202020204" pitchFamily="34" charset="0"/>
              </a:rPr>
              <a:t>Работы, связанные со спуском работников в колодцы, опорожненные напорные водоводы и канализационные коллекторы, относятся к разряду опасных, к которым предъявляются дополнительные (повышенные) требования безопасности труда, и должны проводиться по </a:t>
            </a:r>
            <a:r>
              <a:rPr lang="ru-RU" sz="2400" b="1" i="1" dirty="0">
                <a:latin typeface="+mj-lt"/>
                <a:cs typeface="Arial" panose="020B0604020202020204" pitchFamily="34" charset="0"/>
              </a:rPr>
              <a:t>наряду-допуску</a:t>
            </a:r>
            <a:r>
              <a:rPr lang="ru-RU" sz="2400" dirty="0">
                <a:latin typeface="+mj-lt"/>
                <a:cs typeface="Arial" panose="020B0604020202020204" pitchFamily="34" charset="0"/>
              </a:rPr>
              <a:t> на выполнение работ повышенной </a:t>
            </a:r>
            <a:r>
              <a:rPr lang="ru-RU" sz="2400" dirty="0" smtClean="0">
                <a:latin typeface="+mj-lt"/>
                <a:cs typeface="Arial" panose="020B0604020202020204" pitchFamily="34" charset="0"/>
              </a:rPr>
              <a:t>опасности</a:t>
            </a:r>
          </a:p>
          <a:p>
            <a:pPr lvl="0" algn="ctr"/>
            <a:r>
              <a:rPr lang="ru-RU" sz="2400" dirty="0" smtClean="0">
                <a:latin typeface="+mj-lt"/>
                <a:cs typeface="Arial" panose="020B0604020202020204" pitchFamily="34" charset="0"/>
              </a:rPr>
              <a:t>  </a:t>
            </a:r>
            <a:r>
              <a:rPr lang="ru-RU" sz="2400" dirty="0">
                <a:latin typeface="+mj-lt"/>
                <a:cs typeface="Arial" panose="020B0604020202020204" pitchFamily="34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Постановление Минтруда России от 16.08.2002 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№ </a:t>
            </a:r>
            <a:r>
              <a:rPr lang="ru-RU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61</a:t>
            </a:r>
          </a:p>
          <a:p>
            <a:pPr lvl="0" algn="ctr"/>
            <a:r>
              <a:rPr lang="ru-RU" sz="2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«Об </a:t>
            </a:r>
            <a:r>
              <a:rPr lang="ru-RU" sz="2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утверждении Межотраслевых правил по охране труда при эксплуатации водопроводно-канализационного 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хозяйства»)</a:t>
            </a:r>
            <a:endParaRPr lang="ru-RU" sz="20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037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15537">
        <p:dissolve/>
      </p:transition>
    </mc:Choice>
    <mc:Fallback>
      <p:transition spd="slow" advTm="1553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</TotalTime>
  <Words>1119</Words>
  <Application>Microsoft Office PowerPoint</Application>
  <PresentationFormat>Экран (4:3)</PresentationFormat>
  <Paragraphs>103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Требования предъявляемые к работникам, проводящим работу в колодцах </vt:lpstr>
      <vt:lpstr>Требования охраны труда при ремонте и эксплуатации колодцев</vt:lpstr>
      <vt:lpstr>Основные причины несчастных случаев при работе в колодцах </vt:lpstr>
      <vt:lpstr>Характеристика взрывоопасных и ядовитых газов, встречающихся в подземных сооружениях </vt:lpstr>
      <vt:lpstr> Характеристика взрывоопасных и ядовитых газов, встречающихся в подземных сооружениях </vt:lpstr>
      <vt:lpstr>Характеристика взрывоопасных и ядовитых газов, встречающихся в подземных сооружениях </vt:lpstr>
      <vt:lpstr>Характеристика взрывоопасных и ядовитых газов, встречающихся в подземных сооружениях </vt:lpstr>
      <vt:lpstr>Требования охраны труда при ремонте и эксплуатации колодцев</vt:lpstr>
      <vt:lpstr>Требования охраны труда при ремонте и эксплуатации колодцев</vt:lpstr>
      <vt:lpstr>   Требования охраны труда при ремонте и эксплуатации колодцев  Необходимый инструмент, инвентарь, приспособления </vt:lpstr>
      <vt:lpstr>Обязанности членов бригады при осмотре  трасс сетей</vt:lpstr>
      <vt:lpstr>Обязанности членов бригады при спусках в колодцы распределяются следующим образом:</vt:lpstr>
      <vt:lpstr>При производстве работ в колодцах, камерах и других сооружениях бригада обязана:</vt:lpstr>
    </vt:vector>
  </TitlesOfParts>
  <Company>NOCOT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ОХРАНЫ ТРУДА ПРИ ВЫПОЛНЕНИИ РАБОТ В КОЛОДЦАХ</dc:title>
  <dc:creator>Шухрат</dc:creator>
  <cp:lastModifiedBy>User</cp:lastModifiedBy>
  <cp:revision>131</cp:revision>
  <cp:lastPrinted>2017-10-31T05:37:03Z</cp:lastPrinted>
  <dcterms:created xsi:type="dcterms:W3CDTF">2017-08-15T06:09:31Z</dcterms:created>
  <dcterms:modified xsi:type="dcterms:W3CDTF">2020-01-21T05:29:42Z</dcterms:modified>
</cp:coreProperties>
</file>